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9" r:id="rId2"/>
  </p:sldMasterIdLst>
  <p:notesMasterIdLst>
    <p:notesMasterId r:id="rId55"/>
  </p:notesMasterIdLst>
  <p:sldIdLst>
    <p:sldId id="362" r:id="rId3"/>
    <p:sldId id="372" r:id="rId4"/>
    <p:sldId id="373" r:id="rId5"/>
    <p:sldId id="364" r:id="rId6"/>
    <p:sldId id="352" r:id="rId7"/>
    <p:sldId id="329" r:id="rId8"/>
    <p:sldId id="303" r:id="rId9"/>
    <p:sldId id="305" r:id="rId10"/>
    <p:sldId id="328" r:id="rId11"/>
    <p:sldId id="339" r:id="rId12"/>
    <p:sldId id="265" r:id="rId13"/>
    <p:sldId id="355" r:id="rId14"/>
    <p:sldId id="360" r:id="rId15"/>
    <p:sldId id="261" r:id="rId16"/>
    <p:sldId id="282" r:id="rId17"/>
    <p:sldId id="304" r:id="rId18"/>
    <p:sldId id="270" r:id="rId19"/>
    <p:sldId id="331" r:id="rId20"/>
    <p:sldId id="343" r:id="rId21"/>
    <p:sldId id="357" r:id="rId22"/>
    <p:sldId id="359" r:id="rId23"/>
    <p:sldId id="358" r:id="rId24"/>
    <p:sldId id="332" r:id="rId25"/>
    <p:sldId id="333" r:id="rId26"/>
    <p:sldId id="345" r:id="rId27"/>
    <p:sldId id="353" r:id="rId28"/>
    <p:sldId id="346" r:id="rId29"/>
    <p:sldId id="347" r:id="rId30"/>
    <p:sldId id="350" r:id="rId31"/>
    <p:sldId id="348" r:id="rId32"/>
    <p:sldId id="344" r:id="rId33"/>
    <p:sldId id="351" r:id="rId34"/>
    <p:sldId id="349" r:id="rId35"/>
    <p:sldId id="361" r:id="rId36"/>
    <p:sldId id="369" r:id="rId37"/>
    <p:sldId id="335" r:id="rId38"/>
    <p:sldId id="342" r:id="rId39"/>
    <p:sldId id="334" r:id="rId40"/>
    <p:sldId id="336" r:id="rId41"/>
    <p:sldId id="365" r:id="rId42"/>
    <p:sldId id="337" r:id="rId43"/>
    <p:sldId id="366" r:id="rId44"/>
    <p:sldId id="338" r:id="rId45"/>
    <p:sldId id="370" r:id="rId46"/>
    <p:sldId id="271" r:id="rId47"/>
    <p:sldId id="368" r:id="rId48"/>
    <p:sldId id="272" r:id="rId49"/>
    <p:sldId id="273" r:id="rId50"/>
    <p:sldId id="340" r:id="rId51"/>
    <p:sldId id="354" r:id="rId52"/>
    <p:sldId id="279" r:id="rId53"/>
    <p:sldId id="280" r:id="rId54"/>
  </p:sldIdLst>
  <p:sldSz cx="9144000" cy="5143500" type="screen16x9"/>
  <p:notesSz cx="6858000" cy="9144000"/>
  <p:embeddedFontLst>
    <p:embeddedFont>
      <p:font typeface="Google Sans" panose="020B0604020202020204" charset="0"/>
      <p:regular r:id="rId56"/>
      <p:bold r:id="rId57"/>
      <p:italic r:id="rId58"/>
      <p:boldItalic r:id="rId59"/>
    </p:embeddedFont>
    <p:embeddedFont>
      <p:font typeface="Google Sans Medium" panose="020B0604020202020204" charset="0"/>
      <p:regular r:id="rId60"/>
      <p:bold r:id="rId61"/>
      <p:italic r:id="rId62"/>
      <p:boldItalic r:id="rId63"/>
    </p:embeddedFont>
    <p:embeddedFont>
      <p:font typeface="Helvetica" panose="020B06040202020202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embeddedFont>
    <p:embeddedFont>
      <p:font typeface="Roboto Mono Light" panose="00000009000000000000" pitchFamily="49" charset="0"/>
      <p:regular r:id="rId73"/>
      <p:bold r:id="rId74"/>
      <p:italic r:id="rId75"/>
      <p:boldItalic r:id="rId76"/>
    </p:embeddedFont>
    <p:embeddedFont>
      <p:font typeface="Segoe UI" panose="020B0502040204020203" pitchFamily="34" charset="0"/>
      <p:regular r:id="rId77"/>
      <p:bold r:id="rId78"/>
      <p:italic r:id="rId79"/>
      <p:boldItalic r:id="rId80"/>
    </p:embeddedFont>
    <p:embeddedFont>
      <p:font typeface="Segoe UI Light" panose="020B0502040204020203" pitchFamily="34" charset="0"/>
      <p:regular r:id="rId81"/>
      <p: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21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61" Type="http://schemas.openxmlformats.org/officeDocument/2006/relationships/font" Target="fonts/font6.fntdata"/><Relationship Id="rId8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a:p>
            <a:endParaRPr lang="en-CA" dirty="0"/>
          </a:p>
        </p:txBody>
      </p:sp>
    </p:spTree>
    <p:extLst>
      <p:ext uri="{BB962C8B-B14F-4D97-AF65-F5344CB8AC3E}">
        <p14:creationId xmlns:p14="http://schemas.microsoft.com/office/powerpoint/2010/main" val="179265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sz="1100"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extLst>
      <p:ext uri="{BB962C8B-B14F-4D97-AF65-F5344CB8AC3E}">
        <p14:creationId xmlns:p14="http://schemas.microsoft.com/office/powerpoint/2010/main" val="977830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72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https://medium.com/valtech-design/inclusive-design-dd4e03f82094</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eck Title">
  <p:cSld name="CUSTOM">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527798" y="3817024"/>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4" name="Picture 3">
            <a:extLst>
              <a:ext uri="{FF2B5EF4-FFF2-40B4-BE49-F238E27FC236}">
                <a16:creationId xmlns:a16="http://schemas.microsoft.com/office/drawing/2014/main" id="{6C00F3BE-9549-CFA5-93ED-073CB72206F3}"/>
              </a:ext>
            </a:extLst>
          </p:cNvPr>
          <p:cNvPicPr>
            <a:picLocks noChangeAspect="1"/>
          </p:cNvPicPr>
          <p:nvPr userDrawn="1"/>
        </p:nvPicPr>
        <p:blipFill>
          <a:blip r:embed="rId2"/>
          <a:srcRect/>
          <a:stretch/>
        </p:blipFill>
        <p:spPr>
          <a:xfrm>
            <a:off x="1" y="0"/>
            <a:ext cx="9143999" cy="5143500"/>
          </a:xfrm>
          <a:prstGeom prst="rect">
            <a:avLst/>
          </a:prstGeom>
        </p:spPr>
      </p:pic>
    </p:spTree>
    <p:extLst>
      <p:ext uri="{BB962C8B-B14F-4D97-AF65-F5344CB8AC3E}">
        <p14:creationId xmlns:p14="http://schemas.microsoft.com/office/powerpoint/2010/main" val="422499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527798" y="3817024"/>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4" name="Picture 3">
            <a:extLst>
              <a:ext uri="{FF2B5EF4-FFF2-40B4-BE49-F238E27FC236}">
                <a16:creationId xmlns:a16="http://schemas.microsoft.com/office/drawing/2014/main" id="{6C00F3BE-9549-CFA5-93ED-073CB72206F3}"/>
              </a:ext>
            </a:extLst>
          </p:cNvPr>
          <p:cNvPicPr>
            <a:picLocks noChangeAspect="1"/>
          </p:cNvPicPr>
          <p:nvPr userDrawn="1"/>
        </p:nvPicPr>
        <p:blipFill>
          <a:blip r:embed="rId2"/>
          <a:srcRect/>
          <a:stretch/>
        </p:blipFill>
        <p:spPr>
          <a:xfrm>
            <a:off x="1" y="0"/>
            <a:ext cx="9143999" cy="5143500"/>
          </a:xfrm>
          <a:prstGeom prst="rect">
            <a:avLst/>
          </a:prstGeom>
        </p:spPr>
      </p:pic>
    </p:spTree>
    <p:extLst>
      <p:ext uri="{BB962C8B-B14F-4D97-AF65-F5344CB8AC3E}">
        <p14:creationId xmlns:p14="http://schemas.microsoft.com/office/powerpoint/2010/main" val="3647111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hasCustomPrompt="1"/>
          </p:nvPr>
        </p:nvSpPr>
        <p:spPr>
          <a:xfrm>
            <a:off x="503288" y="1662653"/>
            <a:ext cx="8251724" cy="634301"/>
          </a:xfrm>
        </p:spPr>
        <p:txBody>
          <a:bodyPr anchor="b">
            <a:normAutofit/>
          </a:bodyPr>
          <a:lstStyle>
            <a:lvl1pPr algn="l">
              <a:defRPr sz="3300"/>
            </a:lvl1pPr>
          </a:lstStyle>
          <a:p>
            <a:r>
              <a:rPr lang="en-US" dirty="0"/>
              <a:t>Presentation title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hasCustomPrompt="1"/>
          </p:nvPr>
        </p:nvSpPr>
        <p:spPr>
          <a:xfrm>
            <a:off x="1897012" y="2495550"/>
            <a:ext cx="6858000" cy="476250"/>
          </a:xfrm>
        </p:spPr>
        <p:txBody>
          <a:bodyPr>
            <a:normAutofit/>
          </a:bodyPr>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Speaker Name</a:t>
            </a:r>
          </a:p>
        </p:txBody>
      </p:sp>
      <p:sp>
        <p:nvSpPr>
          <p:cNvPr id="4" name="Picture Placeholder 4">
            <a:extLst>
              <a:ext uri="{FF2B5EF4-FFF2-40B4-BE49-F238E27FC236}">
                <a16:creationId xmlns:a16="http://schemas.microsoft.com/office/drawing/2014/main" id="{B46FCFE2-63D6-20B5-AC82-56F5BCF5A5BC}"/>
              </a:ext>
            </a:extLst>
          </p:cNvPr>
          <p:cNvSpPr>
            <a:spLocks noGrp="1"/>
          </p:cNvSpPr>
          <p:nvPr>
            <p:ph type="pic" sz="quarter" idx="10"/>
          </p:nvPr>
        </p:nvSpPr>
        <p:spPr>
          <a:xfrm>
            <a:off x="503288" y="2492938"/>
            <a:ext cx="1137156" cy="1137156"/>
          </a:xfrm>
          <a:ln>
            <a:solidFill>
              <a:srgbClr val="FAFAFA"/>
            </a:solidFill>
          </a:ln>
        </p:spPr>
      </p:sp>
      <p:sp>
        <p:nvSpPr>
          <p:cNvPr id="7" name="Text Placeholder 3">
            <a:extLst>
              <a:ext uri="{FF2B5EF4-FFF2-40B4-BE49-F238E27FC236}">
                <a16:creationId xmlns:a16="http://schemas.microsoft.com/office/drawing/2014/main" id="{6C76C561-6ABD-36B8-4442-938D4757F025}"/>
              </a:ext>
            </a:extLst>
          </p:cNvPr>
          <p:cNvSpPr>
            <a:spLocks noGrp="1"/>
          </p:cNvSpPr>
          <p:nvPr>
            <p:ph type="body" sz="quarter" idx="13" hasCustomPrompt="1"/>
          </p:nvPr>
        </p:nvSpPr>
        <p:spPr>
          <a:xfrm>
            <a:off x="1897012" y="3061516"/>
            <a:ext cx="6915149" cy="290849"/>
          </a:xfrm>
        </p:spPr>
        <p:txBody>
          <a:bodyPr>
            <a:noAutofit/>
          </a:bodyPr>
          <a:lstStyle>
            <a:lvl1pPr marL="0" indent="0">
              <a:buNone/>
              <a:defRPr sz="1500"/>
            </a:lvl1pPr>
          </a:lstStyle>
          <a:p>
            <a:r>
              <a:rPr lang="en-US" dirty="0"/>
              <a:t>Speaker title</a:t>
            </a:r>
          </a:p>
        </p:txBody>
      </p:sp>
    </p:spTree>
    <p:extLst>
      <p:ext uri="{BB962C8B-B14F-4D97-AF65-F5344CB8AC3E}">
        <p14:creationId xmlns:p14="http://schemas.microsoft.com/office/powerpoint/2010/main" val="198660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dirty="0"/>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40665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39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Title - Green">
  <p:cSld name="CUSTOM_1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759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628650" y="1369219"/>
            <a:ext cx="2559967"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3299970" y="1369219"/>
            <a:ext cx="2559967"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5958329" y="1369219"/>
            <a:ext cx="2559967"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343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629842" y="1694189"/>
            <a:ext cx="2450024" cy="30399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3734493" y="0"/>
            <a:ext cx="5409507" cy="51435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628651" y="547688"/>
            <a:ext cx="2450024" cy="994172"/>
          </a:xfrm>
        </p:spPr>
        <p:txBody>
          <a:bodyPr/>
          <a:lstStyle/>
          <a:p>
            <a:r>
              <a:rPr lang="en-US"/>
              <a:t>Click to edit Master title style</a:t>
            </a:r>
          </a:p>
        </p:txBody>
      </p:sp>
    </p:spTree>
    <p:extLst>
      <p:ext uri="{BB962C8B-B14F-4D97-AF65-F5344CB8AC3E}">
        <p14:creationId xmlns:p14="http://schemas.microsoft.com/office/powerpoint/2010/main" val="5367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629842" y="1694189"/>
            <a:ext cx="2450024" cy="30399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3734493" y="0"/>
            <a:ext cx="5409507" cy="51435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628651" y="547688"/>
            <a:ext cx="2450024" cy="994172"/>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3733302" y="0"/>
            <a:ext cx="5410698" cy="5143500"/>
          </a:xfrm>
        </p:spPr>
        <p:txBody>
          <a:bodyPr/>
          <a:lstStyle/>
          <a:p>
            <a:endParaRPr lang="en-US"/>
          </a:p>
        </p:txBody>
      </p:sp>
    </p:spTree>
    <p:extLst>
      <p:ext uri="{BB962C8B-B14F-4D97-AF65-F5344CB8AC3E}">
        <p14:creationId xmlns:p14="http://schemas.microsoft.com/office/powerpoint/2010/main" val="129062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dirty="0"/>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628650" y="1145382"/>
            <a:ext cx="7886700" cy="3998119"/>
          </a:xfrm>
        </p:spPr>
        <p:txBody>
          <a:bodyPr/>
          <a:lstStyle/>
          <a:p>
            <a:endParaRPr lang="en-US" dirty="0"/>
          </a:p>
        </p:txBody>
      </p:sp>
    </p:spTree>
    <p:extLst>
      <p:ext uri="{BB962C8B-B14F-4D97-AF65-F5344CB8AC3E}">
        <p14:creationId xmlns:p14="http://schemas.microsoft.com/office/powerpoint/2010/main" val="2823876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628650" y="1364456"/>
            <a:ext cx="7886700" cy="3224213"/>
          </a:xfrm>
        </p:spPr>
        <p:txBody>
          <a:bodyPr/>
          <a:lstStyle/>
          <a:p>
            <a:endParaRPr lang="en-US"/>
          </a:p>
        </p:txBody>
      </p:sp>
    </p:spTree>
    <p:extLst>
      <p:ext uri="{BB962C8B-B14F-4D97-AF65-F5344CB8AC3E}">
        <p14:creationId xmlns:p14="http://schemas.microsoft.com/office/powerpoint/2010/main" val="40601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Title - Yellow">
  <p:cSld name="CUSTOM_1_1_1">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Title - Red">
  <p:cSld name="CUSTOM_1_1_1_1">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Quote - Full Screen - Green">
  <p:cSld name="CUSTOM_5_1">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Quote - Image - Split Screen">
  <p:cSld name="CUSTOM_12">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Quote - Image - Full Screen">
  <p:cSld name="CUSTOM_13">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2.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2"/>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3"/>
          <a:stretch>
            <a:fillRect/>
          </a:stretch>
        </p:blipFill>
        <p:spPr>
          <a:xfrm>
            <a:off x="9144000" y="0"/>
            <a:ext cx="676275" cy="3381375"/>
          </a:xfrm>
          <a:prstGeom prst="rect">
            <a:avLst/>
          </a:prstGeom>
        </p:spPr>
      </p:pic>
      <p:pic>
        <p:nvPicPr>
          <p:cNvPr id="5" name="Picture 4">
            <a:extLst>
              <a:ext uri="{FF2B5EF4-FFF2-40B4-BE49-F238E27FC236}">
                <a16:creationId xmlns:a16="http://schemas.microsoft.com/office/drawing/2014/main" id="{90A1424A-0866-BFAB-D8BE-EE562502EF9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5054" y="4649828"/>
            <a:ext cx="489617" cy="439656"/>
          </a:xfrm>
          <a:prstGeom prst="rect">
            <a:avLst/>
          </a:prstGeom>
        </p:spPr>
      </p:pic>
      <p:sp>
        <p:nvSpPr>
          <p:cNvPr id="7" name="TextBox 6">
            <a:extLst>
              <a:ext uri="{FF2B5EF4-FFF2-40B4-BE49-F238E27FC236}">
                <a16:creationId xmlns:a16="http://schemas.microsoft.com/office/drawing/2014/main" id="{2AF4616E-1507-377D-0630-3D5CC50F03AB}"/>
              </a:ext>
            </a:extLst>
          </p:cNvPr>
          <p:cNvSpPr txBox="1"/>
          <p:nvPr userDrawn="1"/>
        </p:nvSpPr>
        <p:spPr>
          <a:xfrm>
            <a:off x="450277" y="4669223"/>
            <a:ext cx="820674" cy="207749"/>
          </a:xfrm>
          <a:prstGeom prst="rect">
            <a:avLst/>
          </a:prstGeom>
          <a:noFill/>
        </p:spPr>
        <p:txBody>
          <a:bodyPr wrap="square" rtlCol="0">
            <a:spAutoFit/>
          </a:bodyPr>
          <a:lstStyle/>
          <a:p>
            <a:pPr algn="ctr"/>
            <a:r>
              <a:rPr lang="en-US" sz="750" b="1" i="1" dirty="0">
                <a:solidFill>
                  <a:schemeClr val="bg1"/>
                </a:solidFill>
                <a:latin typeface="Segoe UI Light" panose="020B0502040204020203" pitchFamily="34" charset="0"/>
                <a:cs typeface="Segoe UI Light" panose="020B0502040204020203" pitchFamily="34" charset="0"/>
              </a:rPr>
              <a:t>Organized By:</a:t>
            </a:r>
            <a:endParaRPr lang="en-IN" sz="750" b="1" i="1" dirty="0">
              <a:solidFill>
                <a:schemeClr val="bg1"/>
              </a:solidFill>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02C06069-2193-BF1E-3392-A36867D3F00C}"/>
              </a:ext>
            </a:extLst>
          </p:cNvPr>
          <p:cNvSpPr txBox="1"/>
          <p:nvPr userDrawn="1"/>
        </p:nvSpPr>
        <p:spPr>
          <a:xfrm>
            <a:off x="516369" y="4775785"/>
            <a:ext cx="2161147" cy="300082"/>
          </a:xfrm>
          <a:prstGeom prst="rect">
            <a:avLst/>
          </a:prstGeom>
          <a:noFill/>
        </p:spPr>
        <p:txBody>
          <a:bodyPr wrap="square" rtlCol="0">
            <a:spAutoFit/>
          </a:bodyPr>
          <a:lstStyle/>
          <a:p>
            <a:pPr algn="l"/>
            <a:r>
              <a:rPr lang="en-US" sz="1350" b="1" dirty="0">
                <a:solidFill>
                  <a:schemeClr val="bg1"/>
                </a:solidFill>
                <a:latin typeface="Segoe UI" panose="020B0502040204020203" pitchFamily="34" charset="0"/>
                <a:cs typeface="Segoe UI" panose="020B0502040204020203" pitchFamily="34" charset="0"/>
              </a:rPr>
              <a:t>Pune Tech Community</a:t>
            </a:r>
            <a:endParaRPr lang="en-IN" sz="135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92087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685800" rtl="0" eaLnBrk="1" latinLnBrk="0" hangingPunct="1">
        <a:lnSpc>
          <a:spcPct val="90000"/>
        </a:lnSpc>
        <a:spcBef>
          <a:spcPct val="0"/>
        </a:spcBef>
        <a:buNone/>
        <a:defRPr sz="2100" b="1" i="0" kern="1200" spc="90" baseline="0">
          <a:solidFill>
            <a:schemeClr val="bg1"/>
          </a:solidFill>
          <a:latin typeface="Open Sans Light" pitchFamily="2" charset="0"/>
          <a:ea typeface="+mj-ea"/>
          <a:cs typeface="Open Sans Light"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bg1"/>
          </a:solidFill>
          <a:latin typeface="Open Sans" pitchFamily="2" charset="0"/>
          <a:ea typeface="+mn-ea"/>
          <a:cs typeface="Open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bg1"/>
          </a:solidFill>
          <a:latin typeface="Open Sans" pitchFamily="2" charset="0"/>
          <a:ea typeface="+mn-ea"/>
          <a:cs typeface="Open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bg1"/>
          </a:solidFill>
          <a:latin typeface="Open Sans" pitchFamily="2" charset="0"/>
          <a:ea typeface="+mn-ea"/>
          <a:cs typeface="Open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bg1"/>
          </a:solidFill>
          <a:latin typeface="Open Sans" pitchFamily="2" charset="0"/>
          <a:ea typeface="+mn-ea"/>
          <a:cs typeface="Open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bg1"/>
          </a:solidFill>
          <a:latin typeface="Open Sans" pitchFamily="2" charset="0"/>
          <a:ea typeface="+mn-ea"/>
          <a:cs typeface="Open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file:///D:\Workspace\Assets-and-Publications\Speaking-Engagements\2023\DevFest2023\DevFest-On-Discord\Demo\Demo.ht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mailchimp.com/developer/marketing/docs/errors/"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T9N?</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1938992"/>
          </a:xfrm>
          <a:prstGeom prst="rect">
            <a:avLst/>
          </a:prstGeom>
          <a:noFill/>
        </p:spPr>
        <p:txBody>
          <a:bodyPr wrap="square" rtlCol="0">
            <a:spAutoFit/>
          </a:bodyPr>
          <a:lstStyle/>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Difficulty clicking small targets</a:t>
            </a:r>
            <a:endParaRPr lang="en-CA" sz="24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4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Colour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Semantic HTML: Use semantic HTML to structure your documentation. This helps screen readers and other assistive technologies understand the content better.</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4553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a:xfrm>
            <a:off x="496876" y="2632461"/>
            <a:ext cx="2472578" cy="273844"/>
          </a:xfrm>
        </p:spPr>
        <p:txBody>
          <a:bodyPr>
            <a:noAutofit/>
          </a:bodyPr>
          <a:lstStyle/>
          <a:p>
            <a:r>
              <a:rPr lang="en-US" sz="3300" dirty="0"/>
              <a:t>PUNE, 2023</a:t>
            </a:r>
          </a:p>
        </p:txBody>
      </p:sp>
      <p:pic>
        <p:nvPicPr>
          <p:cNvPr id="3" name="Picture 2">
            <a:extLst>
              <a:ext uri="{FF2B5EF4-FFF2-40B4-BE49-F238E27FC236}">
                <a16:creationId xmlns:a16="http://schemas.microsoft.com/office/drawing/2014/main" id="{731C5CE8-7DDE-32EE-D7E5-9A77D4F2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5" y="4559178"/>
            <a:ext cx="489617" cy="439656"/>
          </a:xfrm>
          <a:prstGeom prst="rect">
            <a:avLst/>
          </a:prstGeom>
        </p:spPr>
      </p:pic>
      <p:sp>
        <p:nvSpPr>
          <p:cNvPr id="4" name="TextBox 3">
            <a:extLst>
              <a:ext uri="{FF2B5EF4-FFF2-40B4-BE49-F238E27FC236}">
                <a16:creationId xmlns:a16="http://schemas.microsoft.com/office/drawing/2014/main" id="{50AB0DE1-AD3B-E4CF-30E0-3E27BFD527B8}"/>
              </a:ext>
            </a:extLst>
          </p:cNvPr>
          <p:cNvSpPr txBox="1"/>
          <p:nvPr/>
        </p:nvSpPr>
        <p:spPr>
          <a:xfrm>
            <a:off x="527798" y="4578573"/>
            <a:ext cx="820674" cy="207749"/>
          </a:xfrm>
          <a:prstGeom prst="rect">
            <a:avLst/>
          </a:prstGeom>
          <a:noFill/>
        </p:spPr>
        <p:txBody>
          <a:bodyPr wrap="square" rtlCol="0">
            <a:spAutoFit/>
          </a:bodyPr>
          <a:lstStyle/>
          <a:p>
            <a:pPr algn="ctr"/>
            <a:r>
              <a:rPr lang="en-US" sz="750" b="1" i="1" dirty="0">
                <a:solidFill>
                  <a:schemeClr val="bg1"/>
                </a:solidFill>
                <a:latin typeface="Segoe UI Light" panose="020B0502040204020203" pitchFamily="34" charset="0"/>
                <a:cs typeface="Segoe UI Light" panose="020B0502040204020203" pitchFamily="34" charset="0"/>
              </a:rPr>
              <a:t>Organized By:</a:t>
            </a:r>
            <a:endParaRPr lang="en-IN" sz="750" b="1" i="1" dirty="0">
              <a:solidFill>
                <a:schemeClr val="bg1"/>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CA94436-6071-0610-E668-22E70B6CD80E}"/>
              </a:ext>
            </a:extLst>
          </p:cNvPr>
          <p:cNvSpPr txBox="1"/>
          <p:nvPr/>
        </p:nvSpPr>
        <p:spPr>
          <a:xfrm>
            <a:off x="593890" y="4685135"/>
            <a:ext cx="2161147" cy="300082"/>
          </a:xfrm>
          <a:prstGeom prst="rect">
            <a:avLst/>
          </a:prstGeom>
          <a:noFill/>
        </p:spPr>
        <p:txBody>
          <a:bodyPr wrap="square" rtlCol="0">
            <a:spAutoFit/>
          </a:bodyPr>
          <a:lstStyle/>
          <a:p>
            <a:pPr algn="l"/>
            <a:r>
              <a:rPr lang="en-US" sz="1350" b="1" dirty="0">
                <a:solidFill>
                  <a:schemeClr val="bg1"/>
                </a:solidFill>
                <a:latin typeface="Segoe UI" panose="020B0502040204020203" pitchFamily="34" charset="0"/>
                <a:cs typeface="Segoe UI" panose="020B0502040204020203" pitchFamily="34" charset="0"/>
              </a:rPr>
              <a:t>Pune Tech Community</a:t>
            </a:r>
            <a:endParaRPr lang="en-IN" sz="135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178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700" y="555600"/>
            <a:ext cx="4260300" cy="755700"/>
          </a:xfrm>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appropriate heading tags (&lt;h1&gt;, &lt;h2&gt;, etc.) to create a clear hierarchy</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559378"/>
            <a:ext cx="8490330" cy="3518143"/>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Role : 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State : 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Value: default or currently selected item</a:t>
            </a:r>
          </a:p>
          <a:p>
            <a:pPr algn="l"/>
            <a:r>
              <a:rPr lang="en-US" dirty="0">
                <a:solidFill>
                  <a:srgbClr val="111111"/>
                </a:solidFill>
                <a:latin typeface="Google Sans" panose="020B0604020202020204" charset="0"/>
                <a:ea typeface="Google Sans" panose="020B0604020202020204" charset="0"/>
                <a:cs typeface="Google Sans" panose="020B0604020202020204" charset="0"/>
              </a:rPr>
              <a:t>Name : 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hlinkClick r:id="rId3" action="ppaction://hlinkfile"/>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89857" y="146956"/>
            <a:ext cx="7331529" cy="1142999"/>
          </a:xfrm>
        </p:spPr>
        <p:txBody>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Colour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89956"/>
            <a:ext cx="7650271" cy="3279043"/>
          </a:xfrm>
        </p:spPr>
        <p:txBody>
          <a:bodyPr/>
          <a:lstStyle/>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Colours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marL="127000" indent="0" algn="l">
              <a:buNone/>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Colour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colour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7E1D-BF02-5DE2-5A50-4878837641B8}"/>
              </a:ext>
            </a:extLst>
          </p:cNvPr>
          <p:cNvSpPr>
            <a:spLocks noGrp="1"/>
          </p:cNvSpPr>
          <p:nvPr>
            <p:ph type="ctrTitle"/>
          </p:nvPr>
        </p:nvSpPr>
        <p:spPr>
          <a:xfrm>
            <a:off x="503287" y="931178"/>
            <a:ext cx="8308873" cy="1472043"/>
          </a:xfrm>
        </p:spPr>
        <p:txBody>
          <a:bodyPr>
            <a:normAutofit fontScale="90000"/>
          </a:bodyPr>
          <a:lstStyle/>
          <a:p>
            <a:r>
              <a:rPr lang="en" sz="3600" dirty="0">
                <a:solidFill>
                  <a:schemeClr val="bg2">
                    <a:lumMod val="20000"/>
                    <a:lumOff val="80000"/>
                  </a:schemeClr>
                </a:solidFill>
              </a:rPr>
              <a:t>Bring swagger and A11yship to API documentation</a:t>
            </a:r>
            <a:br>
              <a:rPr lang="en-US" sz="3600" dirty="0">
                <a:solidFill>
                  <a:schemeClr val="bg2">
                    <a:lumMod val="20000"/>
                    <a:lumOff val="80000"/>
                  </a:schemeClr>
                </a:solidFill>
              </a:rPr>
            </a:br>
            <a:endParaRPr lang="en-US" dirty="0"/>
          </a:p>
        </p:txBody>
      </p:sp>
      <p:sp>
        <p:nvSpPr>
          <p:cNvPr id="3" name="Subtitle 2">
            <a:extLst>
              <a:ext uri="{FF2B5EF4-FFF2-40B4-BE49-F238E27FC236}">
                <a16:creationId xmlns:a16="http://schemas.microsoft.com/office/drawing/2014/main" id="{F23C6CA8-A94B-2A3D-F03C-E32E0809E092}"/>
              </a:ext>
            </a:extLst>
          </p:cNvPr>
          <p:cNvSpPr>
            <a:spLocks noGrp="1"/>
          </p:cNvSpPr>
          <p:nvPr>
            <p:ph type="subTitle" idx="1"/>
          </p:nvPr>
        </p:nvSpPr>
        <p:spPr/>
        <p:txBody>
          <a:bodyPr/>
          <a:lstStyle/>
          <a:p>
            <a:r>
              <a:rPr lang="en-US" dirty="0"/>
              <a:t>Vaishnavi Venkata Subramanian	</a:t>
            </a:r>
          </a:p>
        </p:txBody>
      </p:sp>
      <p:pic>
        <p:nvPicPr>
          <p:cNvPr id="7" name="Picture Placeholder 6">
            <a:extLst>
              <a:ext uri="{FF2B5EF4-FFF2-40B4-BE49-F238E27FC236}">
                <a16:creationId xmlns:a16="http://schemas.microsoft.com/office/drawing/2014/main" id="{15EECF8D-A6D2-DD97-CC2A-BC0B89632DF7}"/>
              </a:ext>
            </a:extLst>
          </p:cNvPr>
          <p:cNvPicPr>
            <a:picLocks noGrp="1" noChangeAspect="1"/>
          </p:cNvPicPr>
          <p:nvPr>
            <p:ph type="pic" sz="quarter" idx="10"/>
          </p:nvPr>
        </p:nvPicPr>
        <p:blipFill>
          <a:blip r:embed="rId2"/>
          <a:srcRect l="9164" r="9164"/>
          <a:stretch>
            <a:fillRect/>
          </a:stretch>
        </p:blipFill>
        <p:spPr/>
      </p:pic>
      <p:sp>
        <p:nvSpPr>
          <p:cNvPr id="5" name="Text Placeholder 4">
            <a:extLst>
              <a:ext uri="{FF2B5EF4-FFF2-40B4-BE49-F238E27FC236}">
                <a16:creationId xmlns:a16="http://schemas.microsoft.com/office/drawing/2014/main" id="{4E59EA0A-8487-83A0-1D55-B18B0AC5931C}"/>
              </a:ext>
            </a:extLst>
          </p:cNvPr>
          <p:cNvSpPr>
            <a:spLocks noGrp="1"/>
          </p:cNvSpPr>
          <p:nvPr>
            <p:ph type="body" sz="quarter" idx="13"/>
          </p:nvPr>
        </p:nvSpPr>
        <p:spPr/>
        <p:txBody>
          <a:bodyPr/>
          <a:lstStyle/>
          <a:p>
            <a:r>
              <a:rPr lang="en-US" dirty="0"/>
              <a:t>Software Engineer</a:t>
            </a:r>
          </a:p>
        </p:txBody>
      </p:sp>
    </p:spTree>
    <p:extLst>
      <p:ext uri="{BB962C8B-B14F-4D97-AF65-F5344CB8AC3E}">
        <p14:creationId xmlns:p14="http://schemas.microsoft.com/office/powerpoint/2010/main" val="34776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506186" y="865245"/>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868202" y="4124366"/>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Pet store API </a:t>
            </a:r>
          </a:p>
        </p:txBody>
      </p:sp>
    </p:spTree>
    <p:extLst>
      <p:ext uri="{BB962C8B-B14F-4D97-AF65-F5344CB8AC3E}">
        <p14:creationId xmlns:p14="http://schemas.microsoft.com/office/powerpoint/2010/main" val="369458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456906"/>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53118" y="4106928"/>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8C76-01BB-8D0D-2243-E67EF0E9B7E8}"/>
              </a:ext>
            </a:extLst>
          </p:cNvPr>
          <p:cNvSpPr>
            <a:spLocks noGrp="1"/>
          </p:cNvSpPr>
          <p:nvPr>
            <p:ph type="title"/>
          </p:nvPr>
        </p:nvSpPr>
        <p:spPr>
          <a:xfrm>
            <a:off x="360601" y="65743"/>
            <a:ext cx="4546135" cy="636386"/>
          </a:xfrm>
        </p:spPr>
        <p:txBody>
          <a:bodyPr/>
          <a:lstStyle/>
          <a:p>
            <a:r>
              <a:rPr lang="en-CA" dirty="0"/>
              <a:t>Error Format</a:t>
            </a:r>
          </a:p>
        </p:txBody>
      </p:sp>
      <p:pic>
        <p:nvPicPr>
          <p:cNvPr id="5" name="Picture 4">
            <a:extLst>
              <a:ext uri="{FF2B5EF4-FFF2-40B4-BE49-F238E27FC236}">
                <a16:creationId xmlns:a16="http://schemas.microsoft.com/office/drawing/2014/main" id="{A08EDF6D-1670-A9AC-3727-1A34026816CE}"/>
              </a:ext>
            </a:extLst>
          </p:cNvPr>
          <p:cNvPicPr>
            <a:picLocks noChangeAspect="1"/>
          </p:cNvPicPr>
          <p:nvPr/>
        </p:nvPicPr>
        <p:blipFill>
          <a:blip r:embed="rId2"/>
          <a:stretch>
            <a:fillRect/>
          </a:stretch>
        </p:blipFill>
        <p:spPr>
          <a:xfrm>
            <a:off x="360601" y="722158"/>
            <a:ext cx="5989839" cy="4206605"/>
          </a:xfrm>
          <a:prstGeom prst="rect">
            <a:avLst/>
          </a:prstGeom>
        </p:spPr>
      </p:pic>
      <p:sp>
        <p:nvSpPr>
          <p:cNvPr id="6" name="TextBox 5">
            <a:extLst>
              <a:ext uri="{FF2B5EF4-FFF2-40B4-BE49-F238E27FC236}">
                <a16:creationId xmlns:a16="http://schemas.microsoft.com/office/drawing/2014/main" id="{3521F7A5-FEAB-D1A5-5D61-E77CC42CD793}"/>
              </a:ext>
            </a:extLst>
          </p:cNvPr>
          <p:cNvSpPr txBox="1"/>
          <p:nvPr/>
        </p:nvSpPr>
        <p:spPr>
          <a:xfrm>
            <a:off x="6751864" y="4620986"/>
            <a:ext cx="1707519" cy="307777"/>
          </a:xfrm>
          <a:prstGeom prst="rect">
            <a:avLst/>
          </a:prstGeom>
          <a:noFill/>
        </p:spPr>
        <p:txBody>
          <a:bodyPr wrap="none" rtlCol="0">
            <a:spAutoFit/>
          </a:bodyPr>
          <a:lstStyle/>
          <a:p>
            <a:r>
              <a:rPr lang="en-CA" dirty="0"/>
              <a:t>Source : </a:t>
            </a:r>
            <a:r>
              <a:rPr lang="en-CA" dirty="0">
                <a:hlinkClick r:id="rId3"/>
              </a:rPr>
              <a:t>Mailchimp</a:t>
            </a:r>
            <a:endParaRPr lang="en-CA" dirty="0"/>
          </a:p>
        </p:txBody>
      </p:sp>
    </p:spTree>
    <p:extLst>
      <p:ext uri="{BB962C8B-B14F-4D97-AF65-F5344CB8AC3E}">
        <p14:creationId xmlns:p14="http://schemas.microsoft.com/office/powerpoint/2010/main" val="3124154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 Never instead!</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Raise your hands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457200" y="1389600"/>
            <a:ext cx="7504770" cy="3179400"/>
          </a:xfrm>
        </p:spPr>
        <p:txBody>
          <a:bodyPr/>
          <a:lstStyle/>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marL="127000" indent="0" algn="l">
              <a:buNone/>
            </a:pPr>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b="0" i="0" dirty="0">
                <a:solidFill>
                  <a:srgbClr val="333333"/>
                </a:solidFill>
                <a:effectLst/>
                <a:latin typeface="Google Sans" panose="020B0604020202020204" charset="0"/>
                <a:ea typeface="Google Sans" panose="020B0604020202020204" charset="0"/>
                <a:cs typeface="Google Sans" panose="020B0604020202020204" charset="0"/>
              </a:rPr>
              <a:t>Screen readers will read the URL letter by letter </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59941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55142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211310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i="0" dirty="0">
                <a:solidFill>
                  <a:srgbClr val="242424"/>
                </a:solidFill>
                <a:effectLst/>
                <a:latin typeface="Google Sans" panose="020B0604020202020204" charset="0"/>
                <a:ea typeface="Google Sans" panose="020B0604020202020204" charset="0"/>
                <a:cs typeface="Google Sans" panose="020B0604020202020204" charset="0"/>
              </a:rPr>
              <a:t>Make large clickable areas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Not only does this help users with impaired vision or movement, it also helps users on touchscreen devices.</a:t>
            </a:r>
          </a:p>
          <a:p>
            <a:pPr algn="l"/>
            <a:r>
              <a:rPr lang="en-US" dirty="0">
                <a:solidFill>
                  <a:srgbClr val="242424"/>
                </a:solidFill>
                <a:latin typeface="Google Sans" panose="020B0604020202020204" charset="0"/>
                <a:ea typeface="Google Sans" panose="020B0604020202020204" charset="0"/>
                <a:cs typeface="Google Sans" panose="020B0604020202020204" charset="0"/>
              </a:rPr>
              <a:t>A</a:t>
            </a:r>
            <a:r>
              <a:rPr lang="en-US" b="0" i="0" dirty="0">
                <a:solidFill>
                  <a:srgbClr val="242424"/>
                </a:solidFill>
                <a:effectLst/>
                <a:latin typeface="Google Sans" panose="020B0604020202020204" charset="0"/>
                <a:ea typeface="Google Sans" panose="020B0604020202020204" charset="0"/>
                <a:cs typeface="Google Sans" panose="020B0604020202020204" charset="0"/>
              </a:rPr>
              <a:t>void jargon, ambiguity, or assumptions. Keep consistent wording</a:t>
            </a:r>
          </a:p>
          <a:p>
            <a:pPr marL="127000" indent="0" algn="l">
              <a:buNone/>
            </a:pPr>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8210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capitalize all letters in links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use tooltips/screen tips to add additional information</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Responsive Design : Ensure your documentation is responsive and works well on various devices and screen sizes</a:t>
            </a:r>
          </a:p>
          <a:p>
            <a:pPr algn="l"/>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Tools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dirty="0">
                <a:latin typeface="Google Sans" panose="020B0604020202020204" charset="0"/>
                <a:ea typeface="Google Sans" panose="020B0604020202020204" charset="0"/>
                <a:cs typeface="Google Sans" panose="020B0604020202020204" charset="0"/>
              </a:rPr>
              <a:t>Lighthouse in Chrome </a:t>
            </a:r>
            <a:r>
              <a:rPr lang="en-US" dirty="0" err="1">
                <a:latin typeface="Google Sans" panose="020B0604020202020204" charset="0"/>
                <a:ea typeface="Google Sans" panose="020B0604020202020204" charset="0"/>
                <a:cs typeface="Google Sans" panose="020B0604020202020204" charset="0"/>
              </a:rPr>
              <a:t>DevTools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27980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629649" y="0"/>
            <a:ext cx="4802349"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736" y="597203"/>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2568</TotalTime>
  <Words>1606</Words>
  <Application>Microsoft Office PowerPoint</Application>
  <PresentationFormat>On-screen Show (16:9)</PresentationFormat>
  <Paragraphs>183</Paragraphs>
  <Slides>52</Slides>
  <Notes>25</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Segoe UI</vt:lpstr>
      <vt:lpstr>Google Sans</vt:lpstr>
      <vt:lpstr>Arial</vt:lpstr>
      <vt:lpstr>Open Sans Light</vt:lpstr>
      <vt:lpstr>Helvetica</vt:lpstr>
      <vt:lpstr>Segoe UI Light</vt:lpstr>
      <vt:lpstr>Roboto Mono Light</vt:lpstr>
      <vt:lpstr>Open Sans</vt:lpstr>
      <vt:lpstr>Google Sans Medium</vt:lpstr>
      <vt:lpstr>DevFest 2023</vt:lpstr>
      <vt:lpstr>Office Theme</vt:lpstr>
      <vt:lpstr>Bring swagger and A11yship to API documentation</vt:lpstr>
      <vt:lpstr>PowerPoint Presentation</vt:lpstr>
      <vt:lpstr>Bring swagger and A11yship to API documentation </vt:lpstr>
      <vt:lpstr>PowerPoint Presentation</vt:lpstr>
      <vt:lpstr>PowerPoint Presentation</vt:lpstr>
      <vt:lpstr>PowerPoint Presentation</vt:lpstr>
      <vt:lpstr>PowerPoint Presentation</vt:lpstr>
      <vt:lpstr>PowerPoint Presentation</vt:lpstr>
      <vt:lpstr>Not legally required until 1990 with the signing of Americans with Disabilities Act.</vt:lpstr>
      <vt:lpstr>A11Y?  I18N? L10N?  T9N?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Using ARIA to Increase Digital Accessibility                       Using ARIA to Increase Digital Accessibility</vt:lpstr>
      <vt:lpstr>Accessible Rich Internet Applications (ARIA) tags</vt:lpstr>
      <vt:lpstr>                                                                   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Error Format</vt:lpstr>
      <vt:lpstr>Use of images</vt:lpstr>
      <vt:lpstr>Links (hyperlinks)</vt:lpstr>
      <vt:lpstr>Links (hyperlinks)</vt:lpstr>
      <vt:lpstr>Plain English</vt:lpstr>
      <vt:lpstr>Plain English</vt:lpstr>
      <vt:lpstr>Table Structure</vt:lpstr>
      <vt:lpstr>Table Structure</vt:lpstr>
      <vt:lpstr>PowerPoint Presentation</vt:lpstr>
      <vt:lpstr>Best Practices</vt:lpstr>
      <vt:lpstr>Best Practices</vt:lpstr>
      <vt:lpstr>Tools</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51</cp:revision>
  <dcterms:modified xsi:type="dcterms:W3CDTF">2024-01-20T04:42:00Z</dcterms:modified>
</cp:coreProperties>
</file>